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6" r:id="rId3"/>
    <p:sldId id="257" r:id="rId4"/>
    <p:sldId id="271" r:id="rId5"/>
    <p:sldId id="298" r:id="rId6"/>
    <p:sldId id="267" r:id="rId7"/>
    <p:sldId id="270" r:id="rId8"/>
    <p:sldId id="273" r:id="rId9"/>
    <p:sldId id="285" r:id="rId10"/>
    <p:sldId id="272" r:id="rId11"/>
    <p:sldId id="265" r:id="rId12"/>
    <p:sldId id="290" r:id="rId13"/>
    <p:sldId id="300" r:id="rId14"/>
    <p:sldId id="286" r:id="rId15"/>
    <p:sldId id="292" r:id="rId16"/>
    <p:sldId id="293" r:id="rId17"/>
    <p:sldId id="291" r:id="rId18"/>
    <p:sldId id="294" r:id="rId19"/>
    <p:sldId id="278" r:id="rId20"/>
    <p:sldId id="260" r:id="rId21"/>
    <p:sldId id="279" r:id="rId22"/>
    <p:sldId id="280" r:id="rId23"/>
    <p:sldId id="288" r:id="rId24"/>
    <p:sldId id="287" r:id="rId25"/>
    <p:sldId id="289" r:id="rId26"/>
    <p:sldId id="301" r:id="rId27"/>
    <p:sldId id="276" r:id="rId28"/>
    <p:sldId id="296" r:id="rId29"/>
    <p:sldId id="299" r:id="rId30"/>
    <p:sldId id="302" r:id="rId31"/>
    <p:sldId id="305" r:id="rId32"/>
    <p:sldId id="295" r:id="rId33"/>
    <p:sldId id="281" r:id="rId34"/>
    <p:sldId id="275" r:id="rId35"/>
    <p:sldId id="282" r:id="rId36"/>
    <p:sldId id="274" r:id="rId37"/>
    <p:sldId id="284" r:id="rId38"/>
    <p:sldId id="303" r:id="rId39"/>
    <p:sldId id="304" r:id="rId40"/>
    <p:sldId id="277" r:id="rId41"/>
    <p:sldId id="283" r:id="rId42"/>
    <p:sldId id="297" r:id="rId4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1B5BD-45CC-4008-9A92-DEBA34B1D2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46B85-ED0C-4D66-B0ED-4EFF0AD73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18431-9731-4AE0-8C30-3B714930D3E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0CAB5-2BCE-4A7D-A70D-FB2B52E8EE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2C1D-83A9-4838-8470-D43D90063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C36B6-A063-4C1C-B86C-8B49B43B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3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2ABB1-F2FA-4153-845D-E16BACECA30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E24-9C22-4843-BC9B-5DE9B2EA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0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5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3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2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1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8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5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4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6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0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5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6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0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41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4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7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72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6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1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2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5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0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9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6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3BCA-96A1-45A9-89FD-1DE6517F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84658-272F-46FD-8CB8-17F771AC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6DF33-4C7E-486A-801E-DD11935B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76F4-CD2D-441C-B469-0548CD6A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B523-C1C8-4A77-838A-3096075F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4394-A703-4372-925F-76264B83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89B46-4B63-4FA3-A509-684787A3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B227-02C6-4F38-B782-B50836F6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8E54-C29D-43D2-BC02-11DB0328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71CB-49E3-48A4-82F1-41817C4B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C6764-5DBA-4E84-BF0B-54F33ADDF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ED9A1-0352-4393-B070-7BFA1BE89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BD7FD-85F3-4840-90FD-DF576DF3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6BEB9-D88F-4575-80E7-E42DEB9D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995A-6755-4593-A727-AA6F94C8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6347-4474-4F97-BAD6-44D0E69C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AEC1-8BB3-498A-B05D-26BE3DFE2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1B044-D8B2-46CE-9400-A148C2AA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15700-37EA-4FFA-BFB4-E1CB185A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A118-84BD-4946-B3E4-F2FCD226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B5D1-8AA9-4EA6-920E-7FC6E5A7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597E-2C8F-4FCE-9222-A739F4EF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1FB-76E1-4268-A1A3-10588C04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EA9C9-F839-4EE2-9B25-CE3E003A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B74D-AF18-45B2-9565-E9316CF7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3890-82B5-4E99-BBF6-2F85B5A6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E24B-5C86-43A7-A830-B8423F93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83455-6759-415D-9F60-081E2EC9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09DE6-A2FA-4A38-B643-9FFF5907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6A46-8865-4120-8956-5DC9453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FABE7-67E7-423E-B031-6E10A154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E3A4-9DAD-4477-ACE5-3F6E8549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A106-DC62-4E45-AD1B-FDB64C40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75569-52F5-40DE-8311-009BE094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B50CD-74E7-4FC9-B211-8D115D003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B80E4-E013-4790-9242-BCE2B6951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474C9-62CB-4C75-B660-C3B00B6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AA3B6-BE75-4E3D-8BEC-93E1A93D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AA2CD-C681-4B65-814A-53A5E86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9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8E59-976C-498A-BEED-AF2C8A60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B0066-D951-4FE3-96DA-82F78A05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691D2-B41B-4D7C-A7E9-684922B7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2126-C605-4E26-8E75-77439D8F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9A254-38E6-4ADC-A8A9-DCE88A95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4F57B-95C7-4014-8798-B2FFF56C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67AEB-BFC8-443D-AAA0-2E0BF37F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D79E-A686-44A5-9C8C-84E6BB70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BEC5-BAA5-4672-8598-05689028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DFE6E-FA66-4660-8D7D-A76B7968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7D634-6286-4448-8658-FA4AA05C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1F1E-CA59-49E3-99D3-8E8DAB15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F01E4-948C-4B2D-8840-9CCC0E11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248-CAB0-475C-B6B2-5453F8D9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16ECF-37F6-4878-8B2F-6A435CF76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FEE5D-659F-43E4-B4AD-76C3E750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4C93-D567-4750-9C33-C885156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FCE7E-73CC-4895-B2ED-47B379A8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DDF5-2775-4F74-BFB8-4BCD7C83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10EE5-EA44-4029-B322-89725C60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644E7-6A51-4DFB-90B3-E7851030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7777-F7D0-48BA-91AB-26BFB692D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72A4-7726-427D-A095-24292A488B7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A1CA-C15F-45AA-82E1-7E4D2BD5D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3FAE-0336-403A-93E7-2657E498C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D82A-BB6D-40A2-A111-EB9691A1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75EB6-CD8F-4F1C-B081-110E6E751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762" y="846981"/>
            <a:ext cx="4645250" cy="288911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Command Officer Training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7B022-F001-42D3-99DD-4D6D14F2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940406"/>
            <a:ext cx="4047843" cy="1609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6BF6B-AFA9-4D21-9794-A5F7E5BCD730}"/>
              </a:ext>
            </a:extLst>
          </p:cNvPr>
          <p:cNvSpPr txBox="1"/>
          <p:nvPr/>
        </p:nvSpPr>
        <p:spPr>
          <a:xfrm>
            <a:off x="8025032" y="5364688"/>
            <a:ext cx="202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Feb. 15, 2020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Stoughton, SK</a:t>
            </a:r>
          </a:p>
        </p:txBody>
      </p:sp>
    </p:spTree>
    <p:extLst>
      <p:ext uri="{BB962C8B-B14F-4D97-AF65-F5344CB8AC3E}">
        <p14:creationId xmlns:p14="http://schemas.microsoft.com/office/powerpoint/2010/main" val="142267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Being a Leader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Being a Leader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C3FC0-8812-407A-A4AA-01BFE3588C12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Successful Leader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Dress and Deportment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646480"/>
            <a:ext cx="4042409" cy="1606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03" y="2828925"/>
            <a:ext cx="3673706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Successful Leaders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C3FC0-8812-407A-A4AA-01BFE3588C1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Inspire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 Teams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Resolve Conflict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Open To Change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Committed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Share The Same Vision</a:t>
            </a:r>
          </a:p>
        </p:txBody>
      </p:sp>
    </p:spTree>
    <p:extLst>
      <p:ext uri="{BB962C8B-B14F-4D97-AF65-F5344CB8AC3E}">
        <p14:creationId xmlns:p14="http://schemas.microsoft.com/office/powerpoint/2010/main" val="104102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Six Blind Men and the Elephant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12B7F-724F-45CB-8300-1347C6BBA2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34" y="1644613"/>
            <a:ext cx="6790149" cy="472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3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Dress and Deportment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C3FC0-8812-407A-A4AA-01BFE3588C1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Module 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Content Placeholder 3" descr="scan0024.jpg">
            <a:extLst>
              <a:ext uri="{FF2B5EF4-FFF2-40B4-BE49-F238E27FC236}">
                <a16:creationId xmlns:a16="http://schemas.microsoft.com/office/drawing/2014/main" id="{5D922B4C-BDF9-45D2-966B-F9417B60BE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6565" y="2812517"/>
            <a:ext cx="2639998" cy="3748605"/>
          </a:xfrm>
          <a:prstGeom prst="rect">
            <a:avLst/>
          </a:prstGeom>
        </p:spPr>
      </p:pic>
      <p:pic>
        <p:nvPicPr>
          <p:cNvPr id="8" name="Content Placeholder 6" descr="scan0022.jpg">
            <a:extLst>
              <a:ext uri="{FF2B5EF4-FFF2-40B4-BE49-F238E27FC236}">
                <a16:creationId xmlns:a16="http://schemas.microsoft.com/office/drawing/2014/main" id="{9AA00EA5-0E0F-4B18-A01C-90D7E8237F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8676" y="2088717"/>
            <a:ext cx="1556826" cy="4433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Content Placeholder 7" descr="scan0023.jpg">
            <a:extLst>
              <a:ext uri="{FF2B5EF4-FFF2-40B4-BE49-F238E27FC236}">
                <a16:creationId xmlns:a16="http://schemas.microsoft.com/office/drawing/2014/main" id="{3B5A4D03-BD36-413B-9F3F-D913C2FE0B5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26154" y="2088717"/>
            <a:ext cx="1703945" cy="4433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78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District Commander Responsibilities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District Commander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C3FC0-8812-407A-A4AA-01BFE3588C12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Responsibilities to Command, District, Deputy, and Branch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646480"/>
            <a:ext cx="4042409" cy="1606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03" y="2828925"/>
            <a:ext cx="3673706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 Commander Responsibilities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Zone Commander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C3FC0-8812-407A-A4AA-01BFE3588C12}"/>
              </a:ext>
            </a:extLst>
          </p:cNvPr>
          <p:cNvSpPr txBox="1"/>
          <p:nvPr/>
        </p:nvSpPr>
        <p:spPr>
          <a:xfrm>
            <a:off x="821515" y="2121762"/>
            <a:ext cx="6204984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Responsibilities to Command, District, Deputy, and Branch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Branch Operations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Branch Level Job Description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Branch Visits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646480"/>
            <a:ext cx="4042409" cy="1606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03" y="2828925"/>
            <a:ext cx="3673706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896" y="650618"/>
            <a:ext cx="672418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Responsibilities to 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Represent Command, relaying information from correspondence, policy changes, and branches issues appropriately.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Collection of branch reports (Branch Financials, Poppy Trusts, Membership Rates, Branch Officer Listing)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1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and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Responsibilities to your District Commander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Relay on problems/situations with the branches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Give a copy of each branch visit report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sporting event dates and locations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list of winners of zone sporting events in timely manner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the zone winner’s list and stats report for Poster Literary contest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Help plan events and rallies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81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Responsibilities to your Deputy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Share all duties equally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Prepare them to take over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Empower them to learn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Organize all Events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Ensure they do not overlap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Communicate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Keep abreast of what is happening in the zone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92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Responsibilities to your Branches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Introductions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Ensure they know who you are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Zone Commanders fund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Establish and report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Communicate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Be available and easy to communicate with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Brainstorming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Offer Assistance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Need Help?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Ask District Commander, Council, Command Office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58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Branch Operations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Branch Organization</a:t>
            </a:r>
          </a:p>
          <a:p>
            <a:r>
              <a:rPr lang="en-US" sz="2400" dirty="0"/>
              <a:t>	- Branch Autonomy</a:t>
            </a:r>
          </a:p>
          <a:p>
            <a:r>
              <a:rPr lang="en-US" sz="2400" dirty="0"/>
              <a:t>	- Branch Executive</a:t>
            </a:r>
          </a:p>
          <a:p>
            <a:r>
              <a:rPr lang="en-US" sz="2400" dirty="0"/>
              <a:t>	- Committees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Other Resources:</a:t>
            </a:r>
          </a:p>
          <a:p>
            <a:r>
              <a:rPr lang="en-US" sz="2400" dirty="0"/>
              <a:t>Module 3 – Branch Management</a:t>
            </a:r>
          </a:p>
          <a:p>
            <a:r>
              <a:rPr lang="en-US" sz="2400" dirty="0"/>
              <a:t>Module 5 – How to conduct a meeting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2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327" y="781811"/>
            <a:ext cx="6609757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Branch Level Job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Common Branch Positions and Chairs.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Saskatchewan Command Brochures</a:t>
            </a:r>
            <a:endParaRPr lang="en-US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r>
              <a:rPr lang="en-US" sz="2400" dirty="0"/>
              <a:t>Other Resources:</a:t>
            </a:r>
          </a:p>
          <a:p>
            <a:r>
              <a:rPr lang="en-US" sz="2400" dirty="0"/>
              <a:t>Module 1 – Job Description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C2547A-9490-4854-BEE9-E0C9710CE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0774"/>
              </p:ext>
            </p:extLst>
          </p:nvPr>
        </p:nvGraphicFramePr>
        <p:xfrm>
          <a:off x="5237308" y="2825496"/>
          <a:ext cx="562356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011680">
                  <a:extLst>
                    <a:ext uri="{9D8B030D-6E8A-4147-A177-3AD203B41FA5}">
                      <a16:colId xmlns:a16="http://schemas.microsoft.com/office/drawing/2014/main" val="402204567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500507918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702717303"/>
                    </a:ext>
                  </a:extLst>
                </a:gridCol>
              </a:tblGrid>
              <a:tr h="362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President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Treasurer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Sgt-At-Arms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99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Secretary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Service</a:t>
                      </a:r>
                      <a:r>
                        <a:rPr lang="en-US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Officer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Chaplain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05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Chairperson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Poppy</a:t>
                      </a:r>
                      <a:r>
                        <a:rPr lang="en-US" sz="14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Chairperson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Sick</a:t>
                      </a:r>
                      <a:r>
                        <a:rPr lang="en-US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&amp;</a:t>
                      </a:r>
                      <a:r>
                        <a:rPr lang="en-US" sz="14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Visiting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543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Immediate</a:t>
                      </a:r>
                      <a:r>
                        <a:rPr lang="en-US" sz="14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Past</a:t>
                      </a:r>
                      <a:r>
                        <a:rPr lang="en-US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President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Membership</a:t>
                      </a:r>
                      <a:r>
                        <a:rPr lang="en-US" sz="14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Chairperson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Sports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6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Vice</a:t>
                      </a:r>
                      <a:r>
                        <a:rPr lang="en-US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President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Public Relations Chairperson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Entertainment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81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8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Branch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1A883-B321-4601-85E4-A098F76222B6}"/>
              </a:ext>
            </a:extLst>
          </p:cNvPr>
          <p:cNvSpPr txBox="1"/>
          <p:nvPr/>
        </p:nvSpPr>
        <p:spPr>
          <a:xfrm>
            <a:off x="5294376" y="24025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Must be done each year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Expenses are paid for 1 visit per branch per year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Branch Visit Form is to be completed and sent to your District Commander along with your expense form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Note any problem areas and report on potential solutions. Seek advice when needed.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38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7843" y="416343"/>
            <a:ext cx="3074483" cy="813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Branch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1A883-B321-4601-85E4-A098F76222B6}"/>
              </a:ext>
            </a:extLst>
          </p:cNvPr>
          <p:cNvSpPr txBox="1"/>
          <p:nvPr/>
        </p:nvSpPr>
        <p:spPr>
          <a:xfrm>
            <a:off x="5294376" y="24025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A7088-C83D-4801-AC77-F5D4A6DF9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4" t="592" r="2558" b="1138"/>
          <a:stretch/>
        </p:blipFill>
        <p:spPr>
          <a:xfrm>
            <a:off x="6011694" y="1089498"/>
            <a:ext cx="3239310" cy="5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59578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Conflict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Conflict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Conflict is inevitable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Team effort to resolve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Resolution styles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Guiding principals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2400" dirty="0"/>
              <a:t>Other Resources:</a:t>
            </a:r>
          </a:p>
          <a:p>
            <a:r>
              <a:rPr lang="en-US" sz="2400" dirty="0"/>
              <a:t>Module 6 – Listening and Interpersonal Skills</a:t>
            </a:r>
          </a:p>
          <a:p>
            <a:r>
              <a:rPr lang="en-US" sz="2400" dirty="0"/>
              <a:t>Module 4 – Public Relations and Outreach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91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Conflict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3860800"/>
            <a:ext cx="2555143" cy="2357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06F5047-7A18-49EC-A983-B6B1B72C2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7254"/>
              </p:ext>
            </p:extLst>
          </p:nvPr>
        </p:nvGraphicFramePr>
        <p:xfrm>
          <a:off x="3500288" y="2564839"/>
          <a:ext cx="8028177" cy="287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5937085" imgH="2129375" progId="Word.Document.12">
                  <p:embed/>
                </p:oleObj>
              </mc:Choice>
              <mc:Fallback>
                <p:oleObj name="Document" r:id="rId6" imgW="5937085" imgH="2129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0288" y="2564839"/>
                        <a:ext cx="8028177" cy="2876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7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5695357" cy="13441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800" b="1" u="sng" dirty="0"/>
              <a:t>Welcome Commanders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256478-72C1-46A0-A80B-E1DC7A9C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CF688-3459-46DF-8F32-30CFDE996A60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Welcome and Introductions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Ice Breaker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Seminar Overview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568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7691" y="340546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Conflict Resolution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BE4E05-C0FF-4355-B4EE-C29B852E3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56772"/>
              </p:ext>
            </p:extLst>
          </p:nvPr>
        </p:nvGraphicFramePr>
        <p:xfrm>
          <a:off x="4704705" y="1979838"/>
          <a:ext cx="6646047" cy="4238082"/>
        </p:xfrm>
        <a:graphic>
          <a:graphicData uri="http://schemas.openxmlformats.org/drawingml/2006/table">
            <a:tbl>
              <a:tblPr firstRow="1" firstCol="1" bandRow="1"/>
              <a:tblGrid>
                <a:gridCol w="1787680">
                  <a:extLst>
                    <a:ext uri="{9D8B030D-6E8A-4147-A177-3AD203B41FA5}">
                      <a16:colId xmlns:a16="http://schemas.microsoft.com/office/drawing/2014/main" val="791901821"/>
                    </a:ext>
                  </a:extLst>
                </a:gridCol>
                <a:gridCol w="2558906">
                  <a:extLst>
                    <a:ext uri="{9D8B030D-6E8A-4147-A177-3AD203B41FA5}">
                      <a16:colId xmlns:a16="http://schemas.microsoft.com/office/drawing/2014/main" val="1099153823"/>
                    </a:ext>
                  </a:extLst>
                </a:gridCol>
                <a:gridCol w="2299461">
                  <a:extLst>
                    <a:ext uri="{9D8B030D-6E8A-4147-A177-3AD203B41FA5}">
                      <a16:colId xmlns:a16="http://schemas.microsoft.com/office/drawing/2014/main" val="1178275452"/>
                    </a:ext>
                  </a:extLst>
                </a:gridCol>
              </a:tblGrid>
              <a:tr h="256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Style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Justification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92987"/>
                  </a:ext>
                </a:extLst>
              </a:tr>
              <a:tr h="838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Non-confrontational. Ignores or passes over the issue. Denies issues are a problem.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Differences too minor or too great to resolve. Attempts might damage relationships or create even greater problems.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592350"/>
                  </a:ext>
                </a:extLst>
              </a:tr>
              <a:tr h="62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Accommodating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Agreeable non-assertive behaviour. Cooperative even at the expense of personal goals.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worth risking damage to relationships or general disharmony.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554272"/>
                  </a:ext>
                </a:extLst>
              </a:tr>
              <a:tr h="62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Win/Lose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Confrontational, assertive and aggressive. Must win at any cost.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Survival of the fittest. Must prove superiority. Most ethically or professionally correct.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70926"/>
                  </a:ext>
                </a:extLst>
              </a:tr>
              <a:tr h="838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Compromising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Important all parties achieve basic goals and maintain good relationships. Aggressive but cooperative.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one person or idea is perfect. There is more than one good way to do anything. You must give to get.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5213"/>
                  </a:ext>
                </a:extLst>
              </a:tr>
              <a:tr h="1050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Solving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 of both parties are legitimate and important. High respect for mutual support. Assertive and cooperative.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parties will openly discuss issues, a mutually beneficial solution can be found without anyone making a major concession.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4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78569"/>
            <a:ext cx="4274332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Guiding Principles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ADF96-2D46-45CC-B36B-EEA34A9F1333}"/>
              </a:ext>
            </a:extLst>
          </p:cNvPr>
          <p:cNvSpPr txBox="1"/>
          <p:nvPr/>
        </p:nvSpPr>
        <p:spPr>
          <a:xfrm>
            <a:off x="4477577" y="2418176"/>
            <a:ext cx="756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Preserve Dignity and Self Respect</a:t>
            </a:r>
          </a:p>
          <a:p>
            <a:pPr marL="342900" indent="-342900">
              <a:buAutoNum type="arabicParenR"/>
            </a:pPr>
            <a:r>
              <a:rPr lang="en-US" sz="2800" dirty="0"/>
              <a:t>Listen with Empathy</a:t>
            </a:r>
          </a:p>
          <a:p>
            <a:pPr marL="342900" indent="-342900">
              <a:buAutoNum type="arabicParenR"/>
            </a:pPr>
            <a:r>
              <a:rPr lang="en-US" sz="2800" dirty="0"/>
              <a:t>Don’t Expect to Change Others’ Behavioral Style</a:t>
            </a:r>
          </a:p>
          <a:p>
            <a:pPr marL="342900" indent="-342900">
              <a:buAutoNum type="arabicParenR"/>
            </a:pPr>
            <a:r>
              <a:rPr lang="en-US" sz="2800" dirty="0"/>
              <a:t>Express Your Independent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176846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59578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0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Online Portal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Emails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Correspondence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2400" dirty="0"/>
              <a:t>Other Resources:</a:t>
            </a:r>
          </a:p>
          <a:p>
            <a:r>
              <a:rPr lang="en-US" sz="2400" dirty="0"/>
              <a:t>Module 6 – Listening and Interpersonal Skills</a:t>
            </a:r>
          </a:p>
          <a:p>
            <a:r>
              <a:rPr lang="en-US" sz="2400" dirty="0"/>
              <a:t>Module 4 – Public Relations and Outreach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291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95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4629345" cy="2055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Comradery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Provincial Committee and changes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Provincial Events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General Guide for running an event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475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Membership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Membership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6208776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Importance of Membership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Membership Concerns and Solutions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Membership Awards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Branch Renewal Strategy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Branch Hospitality Program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Other Resources</a:t>
            </a:r>
          </a:p>
          <a:p>
            <a:r>
              <a:rPr lang="en-US" sz="2000" dirty="0"/>
              <a:t>     Module 8 – </a:t>
            </a:r>
            <a:r>
              <a:rPr lang="en-US" sz="2000" dirty="0" err="1"/>
              <a:t>Honours</a:t>
            </a:r>
            <a:r>
              <a:rPr lang="en-US" sz="2000" dirty="0"/>
              <a:t> and Awards Protocol</a:t>
            </a:r>
          </a:p>
          <a:p>
            <a:r>
              <a:rPr lang="en-US" sz="2000" dirty="0"/>
              <a:t>     Module 9 – Legion Orientation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53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3AC75-E818-4B63-9428-20272943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272" y="79038"/>
            <a:ext cx="5160555" cy="66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0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075CFB-A73A-425F-A035-9100F5A60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9352" y="756335"/>
            <a:ext cx="6575394" cy="6975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S.E.R.V.I.C.E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5AC57-885F-4ECF-A18E-6AB4C13A922B}"/>
              </a:ext>
            </a:extLst>
          </p:cNvPr>
          <p:cNvSpPr txBox="1"/>
          <p:nvPr/>
        </p:nvSpPr>
        <p:spPr>
          <a:xfrm>
            <a:off x="5572400" y="1818901"/>
            <a:ext cx="5400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</a:t>
            </a:r>
            <a:r>
              <a:rPr lang="en-US" sz="3600" dirty="0"/>
              <a:t>-mile</a:t>
            </a:r>
          </a:p>
          <a:p>
            <a:r>
              <a:rPr lang="en-US" sz="3600" b="1" u="sng" dirty="0"/>
              <a:t>E</a:t>
            </a:r>
            <a:r>
              <a:rPr lang="en-US" sz="3600" dirty="0"/>
              <a:t>-</a:t>
            </a:r>
            <a:r>
              <a:rPr lang="en-US" sz="3600" dirty="0" err="1"/>
              <a:t>nquire</a:t>
            </a:r>
            <a:endParaRPr lang="en-US" sz="3600" dirty="0"/>
          </a:p>
          <a:p>
            <a:r>
              <a:rPr lang="en-US" sz="3600" b="1" u="sng" dirty="0"/>
              <a:t>R</a:t>
            </a:r>
            <a:r>
              <a:rPr lang="en-US" sz="3600" dirty="0"/>
              <a:t>-</a:t>
            </a:r>
            <a:r>
              <a:rPr lang="en-US" sz="3600" dirty="0" err="1"/>
              <a:t>emember</a:t>
            </a:r>
            <a:endParaRPr lang="en-US" sz="3600" dirty="0"/>
          </a:p>
          <a:p>
            <a:r>
              <a:rPr lang="en-US" sz="3600" b="1" u="sng" dirty="0"/>
              <a:t>V</a:t>
            </a:r>
            <a:r>
              <a:rPr lang="en-US" sz="3600" dirty="0"/>
              <a:t>-</a:t>
            </a:r>
            <a:r>
              <a:rPr lang="en-US" sz="3600" dirty="0" err="1"/>
              <a:t>ery</a:t>
            </a:r>
            <a:r>
              <a:rPr lang="en-US" sz="3600" dirty="0"/>
              <a:t> nice to see you</a:t>
            </a:r>
          </a:p>
          <a:p>
            <a:r>
              <a:rPr lang="en-US" sz="1050" b="1" u="sng" dirty="0"/>
              <a:t>  </a:t>
            </a:r>
            <a:r>
              <a:rPr lang="en-US" sz="3600" b="1" u="sng" dirty="0"/>
              <a:t>I</a:t>
            </a:r>
            <a:r>
              <a:rPr lang="en-US" sz="1600" b="1" u="sng" dirty="0"/>
              <a:t> </a:t>
            </a:r>
            <a:r>
              <a:rPr lang="en-US" sz="3600" dirty="0"/>
              <a:t>-</a:t>
            </a:r>
            <a:r>
              <a:rPr lang="en-US" sz="3600" dirty="0" err="1"/>
              <a:t>ntroduce</a:t>
            </a:r>
            <a:endParaRPr lang="en-US" sz="3600" dirty="0"/>
          </a:p>
          <a:p>
            <a:r>
              <a:rPr lang="en-US" sz="3600" b="1" u="sng" dirty="0"/>
              <a:t>C</a:t>
            </a:r>
            <a:r>
              <a:rPr lang="en-US" sz="3600" dirty="0"/>
              <a:t>-</a:t>
            </a:r>
            <a:r>
              <a:rPr lang="en-US" sz="3600" dirty="0" err="1"/>
              <a:t>onnect</a:t>
            </a:r>
            <a:endParaRPr lang="en-US" sz="3600" dirty="0"/>
          </a:p>
          <a:p>
            <a:r>
              <a:rPr lang="en-US" sz="3600" b="1" u="sng" dirty="0"/>
              <a:t>E</a:t>
            </a:r>
            <a:r>
              <a:rPr lang="en-US" sz="3600" dirty="0"/>
              <a:t>-</a:t>
            </a:r>
            <a:r>
              <a:rPr lang="en-US" sz="3600" dirty="0" err="1"/>
              <a:t>ntice</a:t>
            </a:r>
            <a:r>
              <a:rPr lang="en-US" sz="3600" dirty="0"/>
              <a:t> to Join</a:t>
            </a:r>
          </a:p>
        </p:txBody>
      </p:sp>
    </p:spTree>
    <p:extLst>
      <p:ext uri="{BB962C8B-B14F-4D97-AF65-F5344CB8AC3E}">
        <p14:creationId xmlns:p14="http://schemas.microsoft.com/office/powerpoint/2010/main" val="25645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5695357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u="sng" dirty="0"/>
              <a:t>Seminar Overview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256478-72C1-46A0-A80B-E1DC7A9C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CF688-3459-46DF-8F32-30CFDE996A60}"/>
              </a:ext>
            </a:extLst>
          </p:cNvPr>
          <p:cNvSpPr txBox="1"/>
          <p:nvPr/>
        </p:nvSpPr>
        <p:spPr>
          <a:xfrm>
            <a:off x="5141976" y="2250196"/>
            <a:ext cx="6810538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Legion’s Mission Statement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Chain of Command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Leadership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Dress and Deportment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District Commander Responsibilities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Zone Commander Responsibilities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617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Poppy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7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Poppy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FFFF7-F8D9-4B9B-9025-F48717E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9B96C-D476-472C-98FF-23A3496A0A72}"/>
              </a:ext>
            </a:extLst>
          </p:cNvPr>
          <p:cNvSpPr txBox="1"/>
          <p:nvPr/>
        </p:nvSpPr>
        <p:spPr>
          <a:xfrm>
            <a:off x="5141976" y="2250196"/>
            <a:ext cx="4041648" cy="203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Campaign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Poster Literary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Programs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Use of Funds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100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ROUND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C3865-70ED-4CA0-A28D-FC3F3D397DD1}"/>
              </a:ext>
            </a:extLst>
          </p:cNvPr>
          <p:cNvSpPr txBox="1"/>
          <p:nvPr/>
        </p:nvSpPr>
        <p:spPr>
          <a:xfrm>
            <a:off x="6384298" y="3575088"/>
            <a:ext cx="437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QUESTIONS OR FEEDBACK?</a:t>
            </a:r>
          </a:p>
        </p:txBody>
      </p:sp>
    </p:spTree>
    <p:extLst>
      <p:ext uri="{BB962C8B-B14F-4D97-AF65-F5344CB8AC3E}">
        <p14:creationId xmlns:p14="http://schemas.microsoft.com/office/powerpoint/2010/main" val="168051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5695357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u="sng" dirty="0"/>
              <a:t>Seminar Overview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256478-72C1-46A0-A80B-E1DC7A9C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825496"/>
            <a:ext cx="3677424" cy="339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CF688-3459-46DF-8F32-30CFDE996A60}"/>
              </a:ext>
            </a:extLst>
          </p:cNvPr>
          <p:cNvSpPr txBox="1"/>
          <p:nvPr/>
        </p:nvSpPr>
        <p:spPr>
          <a:xfrm>
            <a:off x="5141976" y="2250196"/>
            <a:ext cx="6810538" cy="3967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Conflict Management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Communication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Sports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Membership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Poppy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0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Legion’s Mission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Legion Mission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9" y="478232"/>
            <a:ext cx="3024284" cy="27899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256478-72C1-46A0-A80B-E1DC7A9C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4293660"/>
            <a:ext cx="3662730" cy="1455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CF688-3459-46DF-8F32-30CFDE996A60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To serve Veterans, which includes currently serving military and RCMP members and their families.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To promote remembrance and to serve our communities and our country. </a:t>
            </a:r>
          </a:p>
        </p:txBody>
      </p:sp>
    </p:spTree>
    <p:extLst>
      <p:ext uri="{BB962C8B-B14F-4D97-AF65-F5344CB8AC3E}">
        <p14:creationId xmlns:p14="http://schemas.microsoft.com/office/powerpoint/2010/main" val="17777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Chain of Command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03463"/>
            <a:ext cx="4370388" cy="4027488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0D83EE-56D4-4166-B4E3-C2E0106A0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33400"/>
            <a:ext cx="4370388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FEB-CFEA-4476-91CB-07656AA0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976" y="768868"/>
            <a:ext cx="6208776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Chain of 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56EB4-74A4-42B7-8EC6-E4447F4E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" y="650618"/>
            <a:ext cx="4041648" cy="1606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89E46-9F16-4444-8D11-FFEDD47E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6" y="4002452"/>
            <a:ext cx="2487358" cy="2294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3A4A0D-1C88-4C7D-9304-8092FC25959E}"/>
              </a:ext>
            </a:extLst>
          </p:cNvPr>
          <p:cNvSpPr/>
          <p:nvPr/>
        </p:nvSpPr>
        <p:spPr>
          <a:xfrm>
            <a:off x="4585345" y="2588815"/>
            <a:ext cx="3312368" cy="951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Provincial Executive Council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1F357-7DAA-4179-916F-E426652961E9}"/>
              </a:ext>
            </a:extLst>
          </p:cNvPr>
          <p:cNvSpPr/>
          <p:nvPr/>
        </p:nvSpPr>
        <p:spPr>
          <a:xfrm>
            <a:off x="5140516" y="3910303"/>
            <a:ext cx="2202025" cy="763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Command Office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685E2-B2DD-4394-872F-9C2BA4FD3973}"/>
              </a:ext>
            </a:extLst>
          </p:cNvPr>
          <p:cNvSpPr/>
          <p:nvPr/>
        </p:nvSpPr>
        <p:spPr>
          <a:xfrm>
            <a:off x="8761444" y="2691882"/>
            <a:ext cx="2749420" cy="737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B9F46-6B50-4EEC-A9A2-37590FF7EB18}"/>
              </a:ext>
            </a:extLst>
          </p:cNvPr>
          <p:cNvSpPr/>
          <p:nvPr/>
        </p:nvSpPr>
        <p:spPr>
          <a:xfrm>
            <a:off x="8761444" y="3736047"/>
            <a:ext cx="2749420" cy="737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4235E-B085-4B62-949D-BB285DD6413E}"/>
              </a:ext>
            </a:extLst>
          </p:cNvPr>
          <p:cNvSpPr/>
          <p:nvPr/>
        </p:nvSpPr>
        <p:spPr>
          <a:xfrm>
            <a:off x="8761444" y="4780212"/>
            <a:ext cx="2749420" cy="737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Branch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BA15A6-5224-4A13-8C41-7FA61B43A56A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241529" y="3540538"/>
            <a:ext cx="0" cy="369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BC3835-D898-4EBF-A681-933461533646}"/>
              </a:ext>
            </a:extLst>
          </p:cNvPr>
          <p:cNvCxnSpPr>
            <a:cxnSpLocks/>
          </p:cNvCxnSpPr>
          <p:nvPr/>
        </p:nvCxnSpPr>
        <p:spPr>
          <a:xfrm>
            <a:off x="7897713" y="2983170"/>
            <a:ext cx="863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31733-7884-41E8-8429-2B97E89DAA7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0136154" y="3429000"/>
            <a:ext cx="0" cy="307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DEDFFB-1366-4D04-ACDB-72C9057BE38D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0136154" y="4473165"/>
            <a:ext cx="0" cy="307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E43B35-B2A4-4DB8-BD15-381C117AF26E}"/>
              </a:ext>
            </a:extLst>
          </p:cNvPr>
          <p:cNvSpPr/>
          <p:nvPr/>
        </p:nvSpPr>
        <p:spPr>
          <a:xfrm>
            <a:off x="516891" y="2588815"/>
            <a:ext cx="3312368" cy="951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Dominion Executive Council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5BEAD4-4F4D-4186-A885-73C4DA4D3AF5}"/>
              </a:ext>
            </a:extLst>
          </p:cNvPr>
          <p:cNvCxnSpPr>
            <a:cxnSpLocks/>
          </p:cNvCxnSpPr>
          <p:nvPr/>
        </p:nvCxnSpPr>
        <p:spPr>
          <a:xfrm>
            <a:off x="3829259" y="3020087"/>
            <a:ext cx="7549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6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828</Words>
  <Application>Microsoft Office PowerPoint</Application>
  <PresentationFormat>Widescreen</PresentationFormat>
  <Paragraphs>211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Document</vt:lpstr>
      <vt:lpstr>Command Officer Training</vt:lpstr>
      <vt:lpstr>Welcome and Overview</vt:lpstr>
      <vt:lpstr>Welcome Commanders</vt:lpstr>
      <vt:lpstr>Seminar Overview</vt:lpstr>
      <vt:lpstr>Seminar Overview</vt:lpstr>
      <vt:lpstr>Legion’s Mission Statement</vt:lpstr>
      <vt:lpstr>Legion Mission Statement</vt:lpstr>
      <vt:lpstr>Chain of Command</vt:lpstr>
      <vt:lpstr>Chain of Command</vt:lpstr>
      <vt:lpstr>Being a Leader</vt:lpstr>
      <vt:lpstr>Being a Leader</vt:lpstr>
      <vt:lpstr>Successful Leaders</vt:lpstr>
      <vt:lpstr>Six Blind Men and the Elephant</vt:lpstr>
      <vt:lpstr>Dress and Deportment</vt:lpstr>
      <vt:lpstr>District Commander Responsibilities</vt:lpstr>
      <vt:lpstr>District Commander Responsibilities</vt:lpstr>
      <vt:lpstr>Zone Commander Responsibilities</vt:lpstr>
      <vt:lpstr>Zone Commander Responsibilities</vt:lpstr>
      <vt:lpstr>Responsibilities to Command</vt:lpstr>
      <vt:lpstr>Responsibilities to your District Commander</vt:lpstr>
      <vt:lpstr>Responsibilities to your Deputy</vt:lpstr>
      <vt:lpstr>Responsibilities to your Branches</vt:lpstr>
      <vt:lpstr>Branch Operations</vt:lpstr>
      <vt:lpstr>Branch Level Job Description</vt:lpstr>
      <vt:lpstr>Branch Visits</vt:lpstr>
      <vt:lpstr>Branch Visits</vt:lpstr>
      <vt:lpstr>Conflict Management</vt:lpstr>
      <vt:lpstr>Conflict Management</vt:lpstr>
      <vt:lpstr>Conflict Management</vt:lpstr>
      <vt:lpstr>Conflict Resolution Styles</vt:lpstr>
      <vt:lpstr>Guiding Principles</vt:lpstr>
      <vt:lpstr>Communication</vt:lpstr>
      <vt:lpstr>Communication</vt:lpstr>
      <vt:lpstr>Sports</vt:lpstr>
      <vt:lpstr>Sports</vt:lpstr>
      <vt:lpstr>Membership</vt:lpstr>
      <vt:lpstr>Membership</vt:lpstr>
      <vt:lpstr>PowerPoint Presentation</vt:lpstr>
      <vt:lpstr>S.E.R.V.I.C.E.</vt:lpstr>
      <vt:lpstr>Poppy</vt:lpstr>
      <vt:lpstr>Poppy</vt:lpstr>
      <vt:lpstr>ROUND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Commander Training</dc:title>
  <dc:creator>Chad Wagner</dc:creator>
  <cp:lastModifiedBy>Chad Wagner</cp:lastModifiedBy>
  <cp:revision>35</cp:revision>
  <dcterms:created xsi:type="dcterms:W3CDTF">2019-11-12T21:07:48Z</dcterms:created>
  <dcterms:modified xsi:type="dcterms:W3CDTF">2020-02-12T21:37:51Z</dcterms:modified>
</cp:coreProperties>
</file>